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6" r:id="rId6"/>
    <p:sldId id="260" r:id="rId7"/>
    <p:sldId id="270" r:id="rId8"/>
    <p:sldId id="267" r:id="rId9"/>
    <p:sldId id="271" r:id="rId10"/>
    <p:sldId id="272" r:id="rId11"/>
    <p:sldId id="268" r:id="rId12"/>
    <p:sldId id="269" r:id="rId13"/>
  </p:sldIdLst>
  <p:sldSz cx="9144000" cy="5143500" type="screen16x9"/>
  <p:notesSz cx="6858000" cy="9144000"/>
  <p:embeddedFontLst>
    <p:embeddedFont>
      <p:font typeface="Agency FB" panose="020B0503020202020204" pitchFamily="34" charset="0"/>
      <p:regular r:id="rId15"/>
      <p:bold r:id="rId16"/>
    </p:embeddedFont>
    <p:embeddedFont>
      <p:font typeface="Bauhaus 93" panose="04030905020B02020C02" pitchFamily="82" charset="0"/>
      <p:regular r:id="rId17"/>
    </p:embeddedFont>
    <p:embeddedFont>
      <p:font typeface="HACKED" panose="02000500000000000000" pitchFamily="2" charset="0"/>
      <p:regular r:id="rId18"/>
    </p:embeddedFont>
    <p:embeddedFont>
      <p:font typeface="Lato" panose="020F0502020204030203" pitchFamily="34" charset="0"/>
      <p:regular r:id="rId19"/>
      <p:bold r:id="rId20"/>
      <p:italic r:id="rId21"/>
      <p:boldItalic r:id="rId22"/>
    </p:embeddedFont>
    <p:embeddedFont>
      <p:font typeface="Montserrat" panose="020005050000000200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85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af6a2251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af6a2251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af6a2251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af6a2251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af6a2251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af6a2251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af6a2251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af6a2251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6985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9.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69048" y="1522586"/>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dirty="0">
                <a:latin typeface="HACKED" panose="02000500000000000000" pitchFamily="2" charset="0"/>
                <a:cs typeface="MV Boli" panose="02000500030200090000" pitchFamily="2" charset="0"/>
              </a:rPr>
              <a:t>Smart </a:t>
            </a:r>
            <a:r>
              <a:rPr lang="en-GB" sz="5400" dirty="0" err="1">
                <a:latin typeface="HACKED" panose="02000500000000000000" pitchFamily="2" charset="0"/>
                <a:cs typeface="MV Boli" panose="02000500030200090000" pitchFamily="2" charset="0"/>
              </a:rPr>
              <a:t>Sh</a:t>
            </a:r>
            <a:r>
              <a:rPr lang="en-GB" sz="5400" dirty="0">
                <a:latin typeface="HACKED" panose="02000500000000000000" pitchFamily="2" charset="0"/>
                <a:cs typeface="MV Boli" panose="02000500030200090000" pitchFamily="2" charset="0"/>
              </a:rPr>
              <a:t>   </a:t>
            </a:r>
            <a:r>
              <a:rPr lang="en-GB" sz="5400" dirty="0" err="1">
                <a:latin typeface="HACKED" panose="02000500000000000000" pitchFamily="2" charset="0"/>
                <a:cs typeface="MV Boli" panose="02000500030200090000" pitchFamily="2" charset="0"/>
              </a:rPr>
              <a:t>wer</a:t>
            </a:r>
            <a:endParaRPr sz="5400" dirty="0">
              <a:latin typeface="HACKED" panose="02000500000000000000" pitchFamily="2" charset="0"/>
              <a:cs typeface="MV Boli" panose="02000500030200090000" pitchFamily="2" charset="0"/>
            </a:endParaRPr>
          </a:p>
        </p:txBody>
      </p:sp>
      <p:sp>
        <p:nvSpPr>
          <p:cNvPr id="135" name="Google Shape;135;p13"/>
          <p:cNvSpPr txBox="1">
            <a:spLocks noGrp="1"/>
          </p:cNvSpPr>
          <p:nvPr>
            <p:ph type="subTitle" idx="1"/>
          </p:nvPr>
        </p:nvSpPr>
        <p:spPr>
          <a:xfrm>
            <a:off x="3917257" y="2458352"/>
            <a:ext cx="3666508" cy="50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u="sng" dirty="0">
                <a:latin typeface="HACKED" panose="02000500000000000000" pitchFamily="2" charset="0"/>
                <a:cs typeface="MV Boli" panose="02000500030200090000" pitchFamily="2" charset="0"/>
              </a:rPr>
              <a:t>Because Every Drop Counts</a:t>
            </a:r>
            <a:endParaRPr sz="2400" u="sng" dirty="0">
              <a:latin typeface="HACKED" panose="02000500000000000000" pitchFamily="2" charset="0"/>
              <a:cs typeface="MV Boli" panose="02000500030200090000" pitchFamily="2" charset="0"/>
            </a:endParaRPr>
          </a:p>
        </p:txBody>
      </p:sp>
      <p:pic>
        <p:nvPicPr>
          <p:cNvPr id="3" name="Picture 2">
            <a:extLst>
              <a:ext uri="{FF2B5EF4-FFF2-40B4-BE49-F238E27FC236}">
                <a16:creationId xmlns:a16="http://schemas.microsoft.com/office/drawing/2014/main" id="{0E0D36A9-A708-4DEF-826F-66F4FCF660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rot="1309298">
            <a:off x="5154086" y="985950"/>
            <a:ext cx="2553020" cy="1702013"/>
          </a:xfrm>
          <a:prstGeom prst="rect">
            <a:avLst/>
          </a:prstGeom>
        </p:spPr>
      </p:pic>
      <p:sp>
        <p:nvSpPr>
          <p:cNvPr id="4" name="TextBox 3">
            <a:extLst>
              <a:ext uri="{FF2B5EF4-FFF2-40B4-BE49-F238E27FC236}">
                <a16:creationId xmlns:a16="http://schemas.microsoft.com/office/drawing/2014/main" id="{8A156126-5B1B-46DE-B348-0A42C5D7C899}"/>
              </a:ext>
            </a:extLst>
          </p:cNvPr>
          <p:cNvSpPr txBox="1"/>
          <p:nvPr/>
        </p:nvSpPr>
        <p:spPr>
          <a:xfrm>
            <a:off x="6271505" y="4723459"/>
            <a:ext cx="3103685" cy="307777"/>
          </a:xfrm>
          <a:prstGeom prst="rect">
            <a:avLst/>
          </a:prstGeom>
          <a:noFill/>
        </p:spPr>
        <p:txBody>
          <a:bodyPr wrap="square" rtlCol="0">
            <a:spAutoFit/>
          </a:bodyPr>
          <a:lstStyle/>
          <a:p>
            <a:r>
              <a:rPr lang="en-US" b="1" dirty="0">
                <a:solidFill>
                  <a:schemeClr val="bg1"/>
                </a:solidFill>
                <a:latin typeface="+mn-lt"/>
              </a:rPr>
              <a:t>                          ~Team CRONOZ</a:t>
            </a:r>
          </a:p>
        </p:txBody>
      </p:sp>
      <p:pic>
        <p:nvPicPr>
          <p:cNvPr id="7" name="Picture 6">
            <a:extLst>
              <a:ext uri="{FF2B5EF4-FFF2-40B4-BE49-F238E27FC236}">
                <a16:creationId xmlns:a16="http://schemas.microsoft.com/office/drawing/2014/main" id="{5919E3B6-1BD9-42D7-AC45-24B4C04B6ECD}"/>
              </a:ext>
            </a:extLst>
          </p:cNvPr>
          <p:cNvPicPr>
            <a:picLocks noChangeAspect="1"/>
          </p:cNvPicPr>
          <p:nvPr/>
        </p:nvPicPr>
        <p:blipFill>
          <a:blip r:embed="rId5"/>
          <a:stretch>
            <a:fillRect/>
          </a:stretch>
        </p:blipFill>
        <p:spPr>
          <a:xfrm>
            <a:off x="7090207" y="59330"/>
            <a:ext cx="1958100" cy="6829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0C38-C24F-450E-9C38-F9F0945F51FA}"/>
              </a:ext>
            </a:extLst>
          </p:cNvPr>
          <p:cNvSpPr>
            <a:spLocks noGrp="1"/>
          </p:cNvSpPr>
          <p:nvPr>
            <p:ph type="title"/>
          </p:nvPr>
        </p:nvSpPr>
        <p:spPr/>
        <p:txBody>
          <a:bodyPr/>
          <a:lstStyle/>
          <a:p>
            <a:r>
              <a:rPr lang="en-US" dirty="0">
                <a:latin typeface="HACKED" panose="02000500000000000000" pitchFamily="2" charset="0"/>
              </a:rPr>
              <a:t>Comparison</a:t>
            </a:r>
          </a:p>
        </p:txBody>
      </p:sp>
      <p:graphicFrame>
        <p:nvGraphicFramePr>
          <p:cNvPr id="6" name="Table 6">
            <a:extLst>
              <a:ext uri="{FF2B5EF4-FFF2-40B4-BE49-F238E27FC236}">
                <a16:creationId xmlns:a16="http://schemas.microsoft.com/office/drawing/2014/main" id="{F3BD03DB-9902-4E29-9434-7D2340ABDDD8}"/>
              </a:ext>
            </a:extLst>
          </p:cNvPr>
          <p:cNvGraphicFramePr>
            <a:graphicFrameLocks noGrp="1"/>
          </p:cNvGraphicFramePr>
          <p:nvPr>
            <p:extLst>
              <p:ext uri="{D42A27DB-BD31-4B8C-83A1-F6EECF244321}">
                <p14:modId xmlns:p14="http://schemas.microsoft.com/office/powerpoint/2010/main" val="1798018586"/>
              </p:ext>
            </p:extLst>
          </p:nvPr>
        </p:nvGraphicFramePr>
        <p:xfrm>
          <a:off x="1513726" y="1307850"/>
          <a:ext cx="6606447" cy="3194236"/>
        </p:xfrm>
        <a:graphic>
          <a:graphicData uri="http://schemas.openxmlformats.org/drawingml/2006/table">
            <a:tbl>
              <a:tblPr firstRow="1" bandRow="1">
                <a:tableStyleId>{5C22544A-7EE6-4342-B048-85BDC9FD1C3A}</a:tableStyleId>
              </a:tblPr>
              <a:tblGrid>
                <a:gridCol w="2202149">
                  <a:extLst>
                    <a:ext uri="{9D8B030D-6E8A-4147-A177-3AD203B41FA5}">
                      <a16:colId xmlns:a16="http://schemas.microsoft.com/office/drawing/2014/main" val="2400295486"/>
                    </a:ext>
                  </a:extLst>
                </a:gridCol>
                <a:gridCol w="2202149">
                  <a:extLst>
                    <a:ext uri="{9D8B030D-6E8A-4147-A177-3AD203B41FA5}">
                      <a16:colId xmlns:a16="http://schemas.microsoft.com/office/drawing/2014/main" val="238374383"/>
                    </a:ext>
                  </a:extLst>
                </a:gridCol>
                <a:gridCol w="2202149">
                  <a:extLst>
                    <a:ext uri="{9D8B030D-6E8A-4147-A177-3AD203B41FA5}">
                      <a16:colId xmlns:a16="http://schemas.microsoft.com/office/drawing/2014/main" val="3490854637"/>
                    </a:ext>
                  </a:extLst>
                </a:gridCol>
              </a:tblGrid>
              <a:tr h="278562">
                <a:tc>
                  <a:txBody>
                    <a:bodyPr/>
                    <a:lstStyle/>
                    <a:p>
                      <a:endParaRPr lang="en-US" dirty="0"/>
                    </a:p>
                  </a:txBody>
                  <a:tcPr/>
                </a:tc>
                <a:tc>
                  <a:txBody>
                    <a:bodyPr/>
                    <a:lstStyle/>
                    <a:p>
                      <a:r>
                        <a:rPr lang="en-US" dirty="0"/>
                        <a:t>Simple Shower</a:t>
                      </a:r>
                    </a:p>
                  </a:txBody>
                  <a:tcPr/>
                </a:tc>
                <a:tc>
                  <a:txBody>
                    <a:bodyPr/>
                    <a:lstStyle/>
                    <a:p>
                      <a:r>
                        <a:rPr lang="en-US" dirty="0"/>
                        <a:t>Smart Shower</a:t>
                      </a:r>
                    </a:p>
                  </a:txBody>
                  <a:tcPr/>
                </a:tc>
                <a:extLst>
                  <a:ext uri="{0D108BD9-81ED-4DB2-BD59-A6C34878D82A}">
                    <a16:rowId xmlns:a16="http://schemas.microsoft.com/office/drawing/2014/main" val="4160583003"/>
                  </a:ext>
                </a:extLst>
              </a:tr>
              <a:tr h="278562">
                <a:tc>
                  <a:txBody>
                    <a:bodyPr/>
                    <a:lstStyle/>
                    <a:p>
                      <a:r>
                        <a:rPr lang="en-US" dirty="0"/>
                        <a:t>Cost </a:t>
                      </a:r>
                    </a:p>
                  </a:txBody>
                  <a:tcPr/>
                </a:tc>
                <a:tc>
                  <a:txBody>
                    <a:bodyPr/>
                    <a:lstStyle/>
                    <a:p>
                      <a:r>
                        <a:rPr lang="en-US" dirty="0"/>
                        <a:t>Rs. 700</a:t>
                      </a:r>
                    </a:p>
                  </a:txBody>
                  <a:tcPr/>
                </a:tc>
                <a:tc>
                  <a:txBody>
                    <a:bodyPr/>
                    <a:lstStyle/>
                    <a:p>
                      <a:r>
                        <a:rPr lang="en-US" dirty="0"/>
                        <a:t>Rs. 950</a:t>
                      </a:r>
                    </a:p>
                  </a:txBody>
                  <a:tcPr/>
                </a:tc>
                <a:extLst>
                  <a:ext uri="{0D108BD9-81ED-4DB2-BD59-A6C34878D82A}">
                    <a16:rowId xmlns:a16="http://schemas.microsoft.com/office/drawing/2014/main" val="3184497964"/>
                  </a:ext>
                </a:extLst>
              </a:tr>
              <a:tr h="278562">
                <a:tc>
                  <a:txBody>
                    <a:bodyPr/>
                    <a:lstStyle/>
                    <a:p>
                      <a:r>
                        <a:rPr lang="en-US" dirty="0"/>
                        <a:t>Water Usage </a:t>
                      </a:r>
                    </a:p>
                  </a:txBody>
                  <a:tcPr/>
                </a:tc>
                <a:tc>
                  <a:txBody>
                    <a:bodyPr/>
                    <a:lstStyle/>
                    <a:p>
                      <a:r>
                        <a:rPr lang="en-US" dirty="0"/>
                        <a:t>17 gallon </a:t>
                      </a:r>
                      <a:r>
                        <a:rPr lang="en-US" dirty="0" err="1"/>
                        <a:t>apx</a:t>
                      </a:r>
                      <a:r>
                        <a:rPr lang="en-US" dirty="0"/>
                        <a:t>.</a:t>
                      </a:r>
                    </a:p>
                  </a:txBody>
                  <a:tcPr/>
                </a:tc>
                <a:tc>
                  <a:txBody>
                    <a:bodyPr/>
                    <a:lstStyle/>
                    <a:p>
                      <a:r>
                        <a:rPr lang="en-US" dirty="0"/>
                        <a:t>8.5 gallon </a:t>
                      </a:r>
                      <a:r>
                        <a:rPr lang="en-US" dirty="0" err="1"/>
                        <a:t>apx</a:t>
                      </a:r>
                      <a:r>
                        <a:rPr lang="en-US" dirty="0"/>
                        <a:t>.</a:t>
                      </a:r>
                    </a:p>
                  </a:txBody>
                  <a:tcPr/>
                </a:tc>
                <a:extLst>
                  <a:ext uri="{0D108BD9-81ED-4DB2-BD59-A6C34878D82A}">
                    <a16:rowId xmlns:a16="http://schemas.microsoft.com/office/drawing/2014/main" val="3901162615"/>
                  </a:ext>
                </a:extLst>
              </a:tr>
              <a:tr h="389224">
                <a:tc>
                  <a:txBody>
                    <a:bodyPr/>
                    <a:lstStyle/>
                    <a:p>
                      <a:r>
                        <a:rPr lang="en-US" dirty="0"/>
                        <a:t>Modes</a:t>
                      </a:r>
                    </a:p>
                  </a:txBody>
                  <a:tcPr/>
                </a:tc>
                <a:tc>
                  <a:txBody>
                    <a:bodyPr/>
                    <a:lstStyle/>
                    <a:p>
                      <a:r>
                        <a:rPr lang="en-US" dirty="0"/>
                        <a:t>Simple one and only mode</a:t>
                      </a:r>
                    </a:p>
                  </a:txBody>
                  <a:tcPr/>
                </a:tc>
                <a:tc>
                  <a:txBody>
                    <a:bodyPr/>
                    <a:lstStyle/>
                    <a:p>
                      <a:r>
                        <a:rPr lang="en-US" dirty="0"/>
                        <a:t>Multiple modes</a:t>
                      </a:r>
                    </a:p>
                  </a:txBody>
                  <a:tcPr/>
                </a:tc>
                <a:extLst>
                  <a:ext uri="{0D108BD9-81ED-4DB2-BD59-A6C34878D82A}">
                    <a16:rowId xmlns:a16="http://schemas.microsoft.com/office/drawing/2014/main" val="3882932863"/>
                  </a:ext>
                </a:extLst>
              </a:tr>
              <a:tr h="278562">
                <a:tc>
                  <a:txBody>
                    <a:bodyPr/>
                    <a:lstStyle/>
                    <a:p>
                      <a:r>
                        <a:rPr lang="en-US" dirty="0"/>
                        <a:t>Rewarding                             </a:t>
                      </a:r>
                    </a:p>
                  </a:txBody>
                  <a:tcPr/>
                </a:tc>
                <a:tc>
                  <a:txBody>
                    <a:bodyPr/>
                    <a:lstStyle/>
                    <a:p>
                      <a:r>
                        <a:rPr lang="en-US" dirty="0"/>
                        <a:t>None</a:t>
                      </a:r>
                    </a:p>
                  </a:txBody>
                  <a:tcPr/>
                </a:tc>
                <a:tc>
                  <a:txBody>
                    <a:bodyPr/>
                    <a:lstStyle/>
                    <a:p>
                      <a:r>
                        <a:rPr lang="en-US" dirty="0"/>
                        <a:t>Gift cards/ Vouchers</a:t>
                      </a:r>
                    </a:p>
                  </a:txBody>
                  <a:tcPr/>
                </a:tc>
                <a:extLst>
                  <a:ext uri="{0D108BD9-81ED-4DB2-BD59-A6C34878D82A}">
                    <a16:rowId xmlns:a16="http://schemas.microsoft.com/office/drawing/2014/main" val="1914303586"/>
                  </a:ext>
                </a:extLst>
              </a:tr>
              <a:tr h="389224">
                <a:tc>
                  <a:txBody>
                    <a:bodyPr/>
                    <a:lstStyle/>
                    <a:p>
                      <a:r>
                        <a:rPr lang="en-US" dirty="0"/>
                        <a:t>Space </a:t>
                      </a:r>
                    </a:p>
                  </a:txBody>
                  <a:tcPr/>
                </a:tc>
                <a:tc>
                  <a:txBody>
                    <a:bodyPr/>
                    <a:lstStyle/>
                    <a:p>
                      <a:r>
                        <a:rPr lang="en-US" dirty="0"/>
                        <a:t>Less space is required</a:t>
                      </a:r>
                    </a:p>
                  </a:txBody>
                  <a:tcPr/>
                </a:tc>
                <a:tc>
                  <a:txBody>
                    <a:bodyPr/>
                    <a:lstStyle/>
                    <a:p>
                      <a:r>
                        <a:rPr lang="en-US" dirty="0"/>
                        <a:t>More space is required than simple shower.</a:t>
                      </a:r>
                    </a:p>
                  </a:txBody>
                  <a:tcPr/>
                </a:tc>
                <a:extLst>
                  <a:ext uri="{0D108BD9-81ED-4DB2-BD59-A6C34878D82A}">
                    <a16:rowId xmlns:a16="http://schemas.microsoft.com/office/drawing/2014/main" val="1181242879"/>
                  </a:ext>
                </a:extLst>
              </a:tr>
              <a:tr h="549492">
                <a:tc>
                  <a:txBody>
                    <a:bodyPr/>
                    <a:lstStyle/>
                    <a:p>
                      <a:r>
                        <a:rPr lang="en-US" dirty="0"/>
                        <a:t>IOT</a:t>
                      </a:r>
                    </a:p>
                  </a:txBody>
                  <a:tcPr/>
                </a:tc>
                <a:tc>
                  <a:txBody>
                    <a:bodyPr/>
                    <a:lstStyle/>
                    <a:p>
                      <a:r>
                        <a:rPr lang="en-US" dirty="0"/>
                        <a:t>None </a:t>
                      </a:r>
                    </a:p>
                  </a:txBody>
                  <a:tcPr/>
                </a:tc>
                <a:tc>
                  <a:txBody>
                    <a:bodyPr/>
                    <a:lstStyle/>
                    <a:p>
                      <a:r>
                        <a:rPr lang="en-US" dirty="0"/>
                        <a:t>Yes, sends the usage of water to user’s phone.</a:t>
                      </a:r>
                    </a:p>
                  </a:txBody>
                  <a:tcPr/>
                </a:tc>
                <a:extLst>
                  <a:ext uri="{0D108BD9-81ED-4DB2-BD59-A6C34878D82A}">
                    <a16:rowId xmlns:a16="http://schemas.microsoft.com/office/drawing/2014/main" val="3994786396"/>
                  </a:ext>
                </a:extLst>
              </a:tr>
              <a:tr h="389224">
                <a:tc>
                  <a:txBody>
                    <a:bodyPr/>
                    <a:lstStyle/>
                    <a:p>
                      <a:r>
                        <a:rPr lang="en-US" dirty="0"/>
                        <a:t>Power Supply</a:t>
                      </a:r>
                    </a:p>
                  </a:txBody>
                  <a:tcPr/>
                </a:tc>
                <a:tc>
                  <a:txBody>
                    <a:bodyPr/>
                    <a:lstStyle/>
                    <a:p>
                      <a:r>
                        <a:rPr lang="en-US" dirty="0"/>
                        <a:t>None </a:t>
                      </a:r>
                    </a:p>
                  </a:txBody>
                  <a:tcPr/>
                </a:tc>
                <a:tc>
                  <a:txBody>
                    <a:bodyPr/>
                    <a:lstStyle/>
                    <a:p>
                      <a:r>
                        <a:rPr lang="en-US" dirty="0"/>
                        <a:t>Requires power supply.</a:t>
                      </a:r>
                    </a:p>
                  </a:txBody>
                  <a:tcPr/>
                </a:tc>
                <a:extLst>
                  <a:ext uri="{0D108BD9-81ED-4DB2-BD59-A6C34878D82A}">
                    <a16:rowId xmlns:a16="http://schemas.microsoft.com/office/drawing/2014/main" val="2259721059"/>
                  </a:ext>
                </a:extLst>
              </a:tr>
            </a:tbl>
          </a:graphicData>
        </a:graphic>
      </p:graphicFrame>
    </p:spTree>
    <p:extLst>
      <p:ext uri="{BB962C8B-B14F-4D97-AF65-F5344CB8AC3E}">
        <p14:creationId xmlns:p14="http://schemas.microsoft.com/office/powerpoint/2010/main" val="2974414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9411-FCD7-4270-B08A-97153AFDD9CA}"/>
              </a:ext>
            </a:extLst>
          </p:cNvPr>
          <p:cNvSpPr>
            <a:spLocks noGrp="1"/>
          </p:cNvSpPr>
          <p:nvPr>
            <p:ph type="title"/>
          </p:nvPr>
        </p:nvSpPr>
        <p:spPr/>
        <p:txBody>
          <a:bodyPr/>
          <a:lstStyle/>
          <a:p>
            <a:r>
              <a:rPr lang="en-US" dirty="0">
                <a:latin typeface="HACKED" panose="02000500000000000000" pitchFamily="2" charset="0"/>
              </a:rPr>
              <a:t>3D Files</a:t>
            </a:r>
          </a:p>
        </p:txBody>
      </p:sp>
      <p:pic>
        <p:nvPicPr>
          <p:cNvPr id="5" name="Picture 4">
            <a:extLst>
              <a:ext uri="{FF2B5EF4-FFF2-40B4-BE49-F238E27FC236}">
                <a16:creationId xmlns:a16="http://schemas.microsoft.com/office/drawing/2014/main" id="{E3D8197C-7CB9-46A1-A64D-934438C052BC}"/>
              </a:ext>
            </a:extLst>
          </p:cNvPr>
          <p:cNvPicPr>
            <a:picLocks noChangeAspect="1"/>
          </p:cNvPicPr>
          <p:nvPr/>
        </p:nvPicPr>
        <p:blipFill rotWithShape="1">
          <a:blip r:embed="rId2"/>
          <a:srcRect l="44244"/>
          <a:stretch/>
        </p:blipFill>
        <p:spPr>
          <a:xfrm>
            <a:off x="704135" y="1040795"/>
            <a:ext cx="2639634" cy="2555416"/>
          </a:xfrm>
          <a:prstGeom prst="rect">
            <a:avLst/>
          </a:prstGeom>
        </p:spPr>
      </p:pic>
      <p:pic>
        <p:nvPicPr>
          <p:cNvPr id="6" name="Picture 5">
            <a:extLst>
              <a:ext uri="{FF2B5EF4-FFF2-40B4-BE49-F238E27FC236}">
                <a16:creationId xmlns:a16="http://schemas.microsoft.com/office/drawing/2014/main" id="{36A6CC17-B101-4BC2-8A29-FCA3E02DA76F}"/>
              </a:ext>
            </a:extLst>
          </p:cNvPr>
          <p:cNvPicPr>
            <a:picLocks noChangeAspect="1"/>
          </p:cNvPicPr>
          <p:nvPr/>
        </p:nvPicPr>
        <p:blipFill rotWithShape="1">
          <a:blip r:embed="rId3"/>
          <a:srcRect l="22604" t="2409" r="16984" b="5435"/>
          <a:stretch/>
        </p:blipFill>
        <p:spPr>
          <a:xfrm>
            <a:off x="6290130" y="1040795"/>
            <a:ext cx="2639635" cy="2555416"/>
          </a:xfrm>
          <a:prstGeom prst="rect">
            <a:avLst/>
          </a:prstGeom>
        </p:spPr>
      </p:pic>
      <p:pic>
        <p:nvPicPr>
          <p:cNvPr id="8" name="Picture 7">
            <a:extLst>
              <a:ext uri="{FF2B5EF4-FFF2-40B4-BE49-F238E27FC236}">
                <a16:creationId xmlns:a16="http://schemas.microsoft.com/office/drawing/2014/main" id="{11E0EBE6-8EDA-41FE-8FED-349253C721EB}"/>
              </a:ext>
            </a:extLst>
          </p:cNvPr>
          <p:cNvPicPr>
            <a:picLocks noChangeAspect="1"/>
          </p:cNvPicPr>
          <p:nvPr/>
        </p:nvPicPr>
        <p:blipFill>
          <a:blip r:embed="rId4"/>
          <a:stretch>
            <a:fillRect/>
          </a:stretch>
        </p:blipFill>
        <p:spPr>
          <a:xfrm>
            <a:off x="3343769" y="2588084"/>
            <a:ext cx="2946361" cy="2555416"/>
          </a:xfrm>
          <a:prstGeom prst="rect">
            <a:avLst/>
          </a:prstGeom>
        </p:spPr>
      </p:pic>
      <p:pic>
        <p:nvPicPr>
          <p:cNvPr id="9" name="Picture 8">
            <a:extLst>
              <a:ext uri="{FF2B5EF4-FFF2-40B4-BE49-F238E27FC236}">
                <a16:creationId xmlns:a16="http://schemas.microsoft.com/office/drawing/2014/main" id="{E5CE88F1-4879-458D-9E28-7C545A4DFD0F}"/>
              </a:ext>
            </a:extLst>
          </p:cNvPr>
          <p:cNvPicPr>
            <a:picLocks noChangeAspect="1"/>
          </p:cNvPicPr>
          <p:nvPr/>
        </p:nvPicPr>
        <p:blipFill>
          <a:blip r:embed="rId5"/>
          <a:stretch>
            <a:fillRect/>
          </a:stretch>
        </p:blipFill>
        <p:spPr>
          <a:xfrm>
            <a:off x="7090207" y="59330"/>
            <a:ext cx="1958100" cy="682900"/>
          </a:xfrm>
          <a:prstGeom prst="rect">
            <a:avLst/>
          </a:prstGeom>
        </p:spPr>
      </p:pic>
    </p:spTree>
    <p:extLst>
      <p:ext uri="{BB962C8B-B14F-4D97-AF65-F5344CB8AC3E}">
        <p14:creationId xmlns:p14="http://schemas.microsoft.com/office/powerpoint/2010/main" val="2266473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E5B7D-D6F9-4541-A0F7-D15B51C1B17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832" b="95342" l="5983" r="93162"/>
                    </a14:imgEffect>
                  </a14:imgLayer>
                </a14:imgProps>
              </a:ext>
            </a:extLst>
          </a:blip>
          <a:stretch>
            <a:fillRect/>
          </a:stretch>
        </p:blipFill>
        <p:spPr>
          <a:xfrm>
            <a:off x="316418" y="697770"/>
            <a:ext cx="3343742" cy="3055524"/>
          </a:xfrm>
          <a:prstGeom prst="rect">
            <a:avLst/>
          </a:prstGeom>
        </p:spPr>
      </p:pic>
      <p:sp>
        <p:nvSpPr>
          <p:cNvPr id="5" name="TextBox 4">
            <a:extLst>
              <a:ext uri="{FF2B5EF4-FFF2-40B4-BE49-F238E27FC236}">
                <a16:creationId xmlns:a16="http://schemas.microsoft.com/office/drawing/2014/main" id="{EDFEEF5B-A9E6-4662-9090-68AE15FFEBF2}"/>
              </a:ext>
            </a:extLst>
          </p:cNvPr>
          <p:cNvSpPr txBox="1"/>
          <p:nvPr/>
        </p:nvSpPr>
        <p:spPr>
          <a:xfrm>
            <a:off x="776177" y="3009031"/>
            <a:ext cx="2424223" cy="584775"/>
          </a:xfrm>
          <a:prstGeom prst="rect">
            <a:avLst/>
          </a:prstGeom>
          <a:noFill/>
        </p:spPr>
        <p:txBody>
          <a:bodyPr wrap="square" rtlCol="0">
            <a:spAutoFit/>
          </a:bodyPr>
          <a:lstStyle/>
          <a:p>
            <a:pPr algn="ctr"/>
            <a:r>
              <a:rPr lang="en-US" sz="3200" dirty="0">
                <a:solidFill>
                  <a:schemeClr val="bg1"/>
                </a:solidFill>
                <a:latin typeface="Bauhaus 93" panose="04030905020B02020C02" pitchFamily="82" charset="0"/>
              </a:rPr>
              <a:t>092_Cronoz</a:t>
            </a:r>
          </a:p>
        </p:txBody>
      </p:sp>
      <p:sp>
        <p:nvSpPr>
          <p:cNvPr id="6" name="TextBox 5">
            <a:extLst>
              <a:ext uri="{FF2B5EF4-FFF2-40B4-BE49-F238E27FC236}">
                <a16:creationId xmlns:a16="http://schemas.microsoft.com/office/drawing/2014/main" id="{4D245B3C-8BDF-4243-87B9-501C25AD2E54}"/>
              </a:ext>
            </a:extLst>
          </p:cNvPr>
          <p:cNvSpPr txBox="1"/>
          <p:nvPr/>
        </p:nvSpPr>
        <p:spPr>
          <a:xfrm>
            <a:off x="4088021" y="1533034"/>
            <a:ext cx="3538082" cy="1384995"/>
          </a:xfrm>
          <a:prstGeom prst="rect">
            <a:avLst/>
          </a:prstGeom>
          <a:noFill/>
        </p:spPr>
        <p:txBody>
          <a:bodyPr wrap="square" rtlCol="0">
            <a:spAutoFit/>
          </a:bodyPr>
          <a:lstStyle/>
          <a:p>
            <a:pPr algn="r"/>
            <a:r>
              <a:rPr lang="en-US" sz="2800" dirty="0" err="1">
                <a:solidFill>
                  <a:schemeClr val="bg1"/>
                </a:solidFill>
              </a:rPr>
              <a:t>Aryanshh</a:t>
            </a:r>
            <a:r>
              <a:rPr lang="en-US" sz="2800" dirty="0">
                <a:solidFill>
                  <a:schemeClr val="bg1"/>
                </a:solidFill>
              </a:rPr>
              <a:t> Srivastava                                    </a:t>
            </a:r>
          </a:p>
          <a:p>
            <a:pPr algn="r"/>
            <a:r>
              <a:rPr lang="en-US" sz="2800" dirty="0" err="1">
                <a:solidFill>
                  <a:schemeClr val="bg1"/>
                </a:solidFill>
              </a:rPr>
              <a:t>Aakarsh</a:t>
            </a:r>
            <a:r>
              <a:rPr lang="en-US" sz="2800" dirty="0">
                <a:solidFill>
                  <a:schemeClr val="bg1"/>
                </a:solidFill>
              </a:rPr>
              <a:t> Tripathi           </a:t>
            </a:r>
          </a:p>
          <a:p>
            <a:pPr algn="r"/>
            <a:r>
              <a:rPr lang="en-US" sz="2800" dirty="0">
                <a:solidFill>
                  <a:schemeClr val="bg1"/>
                </a:solidFill>
              </a:rPr>
              <a:t>Sambhav Sirohi            </a:t>
            </a:r>
          </a:p>
        </p:txBody>
      </p:sp>
    </p:spTree>
    <p:extLst>
      <p:ext uri="{BB962C8B-B14F-4D97-AF65-F5344CB8AC3E}">
        <p14:creationId xmlns:p14="http://schemas.microsoft.com/office/powerpoint/2010/main" val="316714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HACKED" panose="02000500000000000000" pitchFamily="2" charset="0"/>
              </a:rPr>
              <a:t>The current ideation of people-</a:t>
            </a:r>
            <a:endParaRPr b="1" dirty="0">
              <a:latin typeface="HACKED" panose="02000500000000000000" pitchFamily="2" charset="0"/>
            </a:endParaRPr>
          </a:p>
        </p:txBody>
      </p:sp>
      <p:sp>
        <p:nvSpPr>
          <p:cNvPr id="141" name="Google Shape;141;p14"/>
          <p:cNvSpPr txBox="1">
            <a:spLocks noGrp="1"/>
          </p:cNvSpPr>
          <p:nvPr>
            <p:ph type="body" idx="1"/>
          </p:nvPr>
        </p:nvSpPr>
        <p:spPr>
          <a:xfrm>
            <a:off x="1356925" y="15590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750" b="1" dirty="0">
                <a:solidFill>
                  <a:srgbClr val="FFFFFF"/>
                </a:solidFill>
                <a:highlight>
                  <a:srgbClr val="F8F8F8"/>
                </a:highlight>
                <a:latin typeface="Arial"/>
                <a:ea typeface="Arial"/>
                <a:cs typeface="Arial"/>
                <a:sym typeface="Arial"/>
              </a:rPr>
              <a:t>    </a:t>
            </a:r>
            <a:endParaRPr dirty="0"/>
          </a:p>
        </p:txBody>
      </p:sp>
      <p:pic>
        <p:nvPicPr>
          <p:cNvPr id="3" name="Picture 2">
            <a:extLst>
              <a:ext uri="{FF2B5EF4-FFF2-40B4-BE49-F238E27FC236}">
                <a16:creationId xmlns:a16="http://schemas.microsoft.com/office/drawing/2014/main" id="{E73B6CD2-E4D0-47BB-9984-C6742CA910B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99638" l="0" r="100000"/>
                    </a14:imgEffect>
                  </a14:imgLayer>
                </a14:imgProps>
              </a:ext>
            </a:extLst>
          </a:blip>
          <a:srcRect b="1574"/>
          <a:stretch/>
        </p:blipFill>
        <p:spPr>
          <a:xfrm>
            <a:off x="1297501" y="1307849"/>
            <a:ext cx="2987420" cy="2743155"/>
          </a:xfrm>
          <a:prstGeom prst="rect">
            <a:avLst/>
          </a:prstGeom>
        </p:spPr>
      </p:pic>
      <p:sp>
        <p:nvSpPr>
          <p:cNvPr id="4" name="TextBox 3">
            <a:extLst>
              <a:ext uri="{FF2B5EF4-FFF2-40B4-BE49-F238E27FC236}">
                <a16:creationId xmlns:a16="http://schemas.microsoft.com/office/drawing/2014/main" id="{0C8B6045-83CA-4799-AFD7-E30C6CE35D2B}"/>
              </a:ext>
            </a:extLst>
          </p:cNvPr>
          <p:cNvSpPr txBox="1"/>
          <p:nvPr/>
        </p:nvSpPr>
        <p:spPr>
          <a:xfrm>
            <a:off x="4876375" y="1709930"/>
            <a:ext cx="3157869" cy="1938992"/>
          </a:xfrm>
          <a:prstGeom prst="rect">
            <a:avLst/>
          </a:prstGeom>
          <a:noFill/>
        </p:spPr>
        <p:txBody>
          <a:bodyPr wrap="square" rtlCol="0">
            <a:spAutoFit/>
          </a:bodyPr>
          <a:lstStyle/>
          <a:p>
            <a:r>
              <a:rPr lang="en-US" sz="2000" dirty="0">
                <a:solidFill>
                  <a:schemeClr val="bg1"/>
                </a:solidFill>
                <a:latin typeface="Agency FB" panose="020B0503020202020204" pitchFamily="34" charset="0"/>
              </a:rPr>
              <a:t>Most of the people, who use shower to take bath, already knew that by using shower they waste a lot of water. But still they don’t understand the value of water and still use shower to bath. </a:t>
            </a:r>
          </a:p>
        </p:txBody>
      </p:sp>
      <p:pic>
        <p:nvPicPr>
          <p:cNvPr id="7" name="Picture 6">
            <a:extLst>
              <a:ext uri="{FF2B5EF4-FFF2-40B4-BE49-F238E27FC236}">
                <a16:creationId xmlns:a16="http://schemas.microsoft.com/office/drawing/2014/main" id="{684220F3-DABD-4500-B893-229D75F6F606}"/>
              </a:ext>
            </a:extLst>
          </p:cNvPr>
          <p:cNvPicPr>
            <a:picLocks noChangeAspect="1"/>
          </p:cNvPicPr>
          <p:nvPr/>
        </p:nvPicPr>
        <p:blipFill>
          <a:blip r:embed="rId5"/>
          <a:stretch>
            <a:fillRect/>
          </a:stretch>
        </p:blipFill>
        <p:spPr>
          <a:xfrm>
            <a:off x="7090207" y="59330"/>
            <a:ext cx="1958100" cy="682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latin typeface="HACKED" panose="02000500000000000000" pitchFamily="2" charset="0"/>
              </a:rPr>
              <a:t>Water usage Per Bath using shower-</a:t>
            </a:r>
            <a:endParaRPr sz="3600" dirty="0">
              <a:latin typeface="HACKED" panose="02000500000000000000" pitchFamily="2" charset="0"/>
            </a:endParaRPr>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buNone/>
            </a:pPr>
            <a:r>
              <a:rPr lang="en-US" sz="2000" dirty="0">
                <a:latin typeface="Agency FB" panose="020B0503020202020204" pitchFamily="34" charset="0"/>
              </a:rPr>
              <a:t>The average shower water usage is 17.2 (65.1 L) gallons with the average shower length being 8.2 minutes. The average flow rate is 2.1 (7.9 L) gallons per minute.*</a:t>
            </a:r>
            <a:endParaRPr sz="2000" dirty="0">
              <a:solidFill>
                <a:srgbClr val="FFFFFF"/>
              </a:solidFill>
              <a:latin typeface="Agency FB" panose="020B0503020202020204" pitchFamily="34" charset="0"/>
              <a:ea typeface="Arial"/>
              <a:cs typeface="Arial"/>
              <a:sym typeface="Arial"/>
            </a:endParaRPr>
          </a:p>
        </p:txBody>
      </p:sp>
      <p:pic>
        <p:nvPicPr>
          <p:cNvPr id="3" name="Picture 2">
            <a:extLst>
              <a:ext uri="{FF2B5EF4-FFF2-40B4-BE49-F238E27FC236}">
                <a16:creationId xmlns:a16="http://schemas.microsoft.com/office/drawing/2014/main" id="{9E7F03FA-8A21-40DA-91EA-15A7AE21A0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127" b="94286" l="5587" r="95531"/>
                    </a14:imgEffect>
                  </a14:imgLayer>
                </a14:imgProps>
              </a:ext>
            </a:extLst>
          </a:blip>
          <a:stretch>
            <a:fillRect/>
          </a:stretch>
        </p:blipFill>
        <p:spPr>
          <a:xfrm>
            <a:off x="4816950" y="1924386"/>
            <a:ext cx="3198206" cy="2814064"/>
          </a:xfrm>
          <a:prstGeom prst="rect">
            <a:avLst/>
          </a:prstGeom>
        </p:spPr>
      </p:pic>
      <p:sp>
        <p:nvSpPr>
          <p:cNvPr id="4" name="TextBox 3">
            <a:extLst>
              <a:ext uri="{FF2B5EF4-FFF2-40B4-BE49-F238E27FC236}">
                <a16:creationId xmlns:a16="http://schemas.microsoft.com/office/drawing/2014/main" id="{5FA954AC-5760-4529-84A0-91561CD18293}"/>
              </a:ext>
            </a:extLst>
          </p:cNvPr>
          <p:cNvSpPr txBox="1"/>
          <p:nvPr/>
        </p:nvSpPr>
        <p:spPr>
          <a:xfrm>
            <a:off x="7449679" y="4558725"/>
            <a:ext cx="2796362" cy="584775"/>
          </a:xfrm>
          <a:prstGeom prst="rect">
            <a:avLst/>
          </a:prstGeom>
          <a:noFill/>
        </p:spPr>
        <p:txBody>
          <a:bodyPr wrap="square" rtlCol="0">
            <a:spAutoFit/>
          </a:bodyPr>
          <a:lstStyle/>
          <a:p>
            <a:r>
              <a:rPr lang="en-US" sz="1600" dirty="0">
                <a:solidFill>
                  <a:schemeClr val="bg1"/>
                </a:solidFill>
                <a:latin typeface="Agency FB" panose="020B0503020202020204" pitchFamily="34" charset="0"/>
              </a:rPr>
              <a:t>* Reference From ~ https://bit.ly/2Nvy8Uo</a:t>
            </a:r>
          </a:p>
        </p:txBody>
      </p:sp>
      <p:pic>
        <p:nvPicPr>
          <p:cNvPr id="7" name="Picture 6">
            <a:extLst>
              <a:ext uri="{FF2B5EF4-FFF2-40B4-BE49-F238E27FC236}">
                <a16:creationId xmlns:a16="http://schemas.microsoft.com/office/drawing/2014/main" id="{50277947-5F19-44D1-96FE-079369D7CE4E}"/>
              </a:ext>
            </a:extLst>
          </p:cNvPr>
          <p:cNvPicPr>
            <a:picLocks noChangeAspect="1"/>
          </p:cNvPicPr>
          <p:nvPr/>
        </p:nvPicPr>
        <p:blipFill>
          <a:blip r:embed="rId5"/>
          <a:stretch>
            <a:fillRect/>
          </a:stretch>
        </p:blipFill>
        <p:spPr>
          <a:xfrm>
            <a:off x="7304567" y="59330"/>
            <a:ext cx="1743740" cy="60814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7" name="Google Shape;568;p18">
            <a:extLst>
              <a:ext uri="{FF2B5EF4-FFF2-40B4-BE49-F238E27FC236}">
                <a16:creationId xmlns:a16="http://schemas.microsoft.com/office/drawing/2014/main" id="{AADA6200-9A55-4AA1-87AE-ECE4A07090AE}"/>
              </a:ext>
            </a:extLst>
          </p:cNvPr>
          <p:cNvSpPr/>
          <p:nvPr/>
        </p:nvSpPr>
        <p:spPr>
          <a:xfrm>
            <a:off x="4572000" y="551431"/>
            <a:ext cx="1323528" cy="134114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8" name="Google Shape;569;p18">
            <a:extLst>
              <a:ext uri="{FF2B5EF4-FFF2-40B4-BE49-F238E27FC236}">
                <a16:creationId xmlns:a16="http://schemas.microsoft.com/office/drawing/2014/main" id="{34A6F503-93C1-4F36-94E1-628C8654382F}"/>
              </a:ext>
            </a:extLst>
          </p:cNvPr>
          <p:cNvSpPr/>
          <p:nvPr/>
        </p:nvSpPr>
        <p:spPr>
          <a:xfrm rot="1473079">
            <a:off x="3368604" y="1221063"/>
            <a:ext cx="773816" cy="75376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 name="Google Shape;570;p18">
            <a:extLst>
              <a:ext uri="{FF2B5EF4-FFF2-40B4-BE49-F238E27FC236}">
                <a16:creationId xmlns:a16="http://schemas.microsoft.com/office/drawing/2014/main" id="{F40FD0A4-2F28-4DC7-9835-E1BDD7BB7D74}"/>
              </a:ext>
            </a:extLst>
          </p:cNvPr>
          <p:cNvSpPr/>
          <p:nvPr/>
        </p:nvSpPr>
        <p:spPr>
          <a:xfrm>
            <a:off x="4316015" y="423265"/>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 name="Google Shape;571;p18">
            <a:extLst>
              <a:ext uri="{FF2B5EF4-FFF2-40B4-BE49-F238E27FC236}">
                <a16:creationId xmlns:a16="http://schemas.microsoft.com/office/drawing/2014/main" id="{EB1CBA48-71A2-4C90-AC2B-90A0C630494E}"/>
              </a:ext>
            </a:extLst>
          </p:cNvPr>
          <p:cNvSpPr/>
          <p:nvPr/>
        </p:nvSpPr>
        <p:spPr>
          <a:xfrm rot="2487273">
            <a:off x="4098131" y="1917038"/>
            <a:ext cx="241052" cy="2342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 name="TextBox 4">
            <a:extLst>
              <a:ext uri="{FF2B5EF4-FFF2-40B4-BE49-F238E27FC236}">
                <a16:creationId xmlns:a16="http://schemas.microsoft.com/office/drawing/2014/main" id="{2FD8DD1E-04C2-4989-85C1-B1626F7D06DB}"/>
              </a:ext>
            </a:extLst>
          </p:cNvPr>
          <p:cNvSpPr txBox="1"/>
          <p:nvPr/>
        </p:nvSpPr>
        <p:spPr>
          <a:xfrm>
            <a:off x="1201479" y="2480377"/>
            <a:ext cx="6741042" cy="1631216"/>
          </a:xfrm>
          <a:prstGeom prst="rect">
            <a:avLst/>
          </a:prstGeom>
          <a:noFill/>
        </p:spPr>
        <p:txBody>
          <a:bodyPr wrap="square" rtlCol="0">
            <a:spAutoFit/>
          </a:bodyPr>
          <a:lstStyle/>
          <a:p>
            <a:pPr algn="ctr"/>
            <a:r>
              <a:rPr lang="en-US" sz="2000" dirty="0">
                <a:solidFill>
                  <a:schemeClr val="bg1"/>
                </a:solidFill>
                <a:latin typeface="Agency FB" panose="020B0503020202020204" pitchFamily="34" charset="0"/>
              </a:rPr>
              <a:t>To solve this problem we thought of making a SMART SHOWER which will encourage many minds and, we also planned to make an rewarding for the same in which the amount of saved water (10 L = 10 Points) will be converted into some token which can be later used to redeem in place of some gift cards or offer coupons so that more people would like to avail in this program.</a:t>
            </a:r>
          </a:p>
        </p:txBody>
      </p:sp>
      <p:pic>
        <p:nvPicPr>
          <p:cNvPr id="12" name="Picture 11">
            <a:extLst>
              <a:ext uri="{FF2B5EF4-FFF2-40B4-BE49-F238E27FC236}">
                <a16:creationId xmlns:a16="http://schemas.microsoft.com/office/drawing/2014/main" id="{54AC07FC-CB95-49D5-8492-DD293D76FCF4}"/>
              </a:ext>
            </a:extLst>
          </p:cNvPr>
          <p:cNvPicPr>
            <a:picLocks noChangeAspect="1"/>
          </p:cNvPicPr>
          <p:nvPr/>
        </p:nvPicPr>
        <p:blipFill>
          <a:blip r:embed="rId3"/>
          <a:stretch>
            <a:fillRect/>
          </a:stretch>
        </p:blipFill>
        <p:spPr>
          <a:xfrm>
            <a:off x="7090207" y="59330"/>
            <a:ext cx="1958100" cy="6829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AC72-3F39-4A72-94BA-A0360DBF5DE8}"/>
              </a:ext>
            </a:extLst>
          </p:cNvPr>
          <p:cNvSpPr>
            <a:spLocks noGrp="1"/>
          </p:cNvSpPr>
          <p:nvPr>
            <p:ph type="title"/>
          </p:nvPr>
        </p:nvSpPr>
        <p:spPr>
          <a:xfrm>
            <a:off x="0" y="0"/>
            <a:ext cx="6523248" cy="999460"/>
          </a:xfrm>
        </p:spPr>
        <p:txBody>
          <a:bodyPr/>
          <a:lstStyle/>
          <a:p>
            <a:r>
              <a:rPr lang="en-US" sz="2000" dirty="0">
                <a:latin typeface="Agency FB" panose="020B0503020202020204" pitchFamily="34" charset="0"/>
              </a:rPr>
              <a:t>So First we took FEEDBACK from our seniors so that we can know how can we improve this project~</a:t>
            </a:r>
          </a:p>
        </p:txBody>
      </p:sp>
      <p:pic>
        <p:nvPicPr>
          <p:cNvPr id="4" name="Picture 3">
            <a:extLst>
              <a:ext uri="{FF2B5EF4-FFF2-40B4-BE49-F238E27FC236}">
                <a16:creationId xmlns:a16="http://schemas.microsoft.com/office/drawing/2014/main" id="{9BDEF85A-ECFD-4C73-8F8F-168A30DDBF4C}"/>
              </a:ext>
            </a:extLst>
          </p:cNvPr>
          <p:cNvPicPr>
            <a:picLocks noChangeAspect="1"/>
          </p:cNvPicPr>
          <p:nvPr/>
        </p:nvPicPr>
        <p:blipFill rotWithShape="1">
          <a:blip r:embed="rId2"/>
          <a:srcRect l="5911" r="7784" b="12494"/>
          <a:stretch/>
        </p:blipFill>
        <p:spPr>
          <a:xfrm>
            <a:off x="0" y="2922624"/>
            <a:ext cx="2828260" cy="2232650"/>
          </a:xfrm>
          <a:prstGeom prst="rect">
            <a:avLst/>
          </a:prstGeom>
        </p:spPr>
      </p:pic>
      <p:pic>
        <p:nvPicPr>
          <p:cNvPr id="6" name="Picture 5">
            <a:extLst>
              <a:ext uri="{FF2B5EF4-FFF2-40B4-BE49-F238E27FC236}">
                <a16:creationId xmlns:a16="http://schemas.microsoft.com/office/drawing/2014/main" id="{0A8D52FA-0707-4D04-B351-C37BD5186226}"/>
              </a:ext>
            </a:extLst>
          </p:cNvPr>
          <p:cNvPicPr>
            <a:picLocks noChangeAspect="1"/>
          </p:cNvPicPr>
          <p:nvPr/>
        </p:nvPicPr>
        <p:blipFill rotWithShape="1">
          <a:blip r:embed="rId3"/>
          <a:srcRect l="8378" t="13336" r="4777" b="8424"/>
          <a:stretch/>
        </p:blipFill>
        <p:spPr>
          <a:xfrm>
            <a:off x="2828260" y="1702417"/>
            <a:ext cx="3189769" cy="2440414"/>
          </a:xfrm>
          <a:prstGeom prst="rect">
            <a:avLst/>
          </a:prstGeom>
        </p:spPr>
      </p:pic>
      <p:pic>
        <p:nvPicPr>
          <p:cNvPr id="8" name="Picture 7">
            <a:extLst>
              <a:ext uri="{FF2B5EF4-FFF2-40B4-BE49-F238E27FC236}">
                <a16:creationId xmlns:a16="http://schemas.microsoft.com/office/drawing/2014/main" id="{D8D6B985-393B-46B6-A835-A75292F64044}"/>
              </a:ext>
            </a:extLst>
          </p:cNvPr>
          <p:cNvPicPr>
            <a:picLocks noChangeAspect="1"/>
          </p:cNvPicPr>
          <p:nvPr/>
        </p:nvPicPr>
        <p:blipFill rotWithShape="1">
          <a:blip r:embed="rId4"/>
          <a:srcRect t="21697"/>
          <a:stretch/>
        </p:blipFill>
        <p:spPr>
          <a:xfrm>
            <a:off x="1" y="926361"/>
            <a:ext cx="2828260" cy="1996263"/>
          </a:xfrm>
          <a:prstGeom prst="rect">
            <a:avLst/>
          </a:prstGeom>
        </p:spPr>
      </p:pic>
      <p:pic>
        <p:nvPicPr>
          <p:cNvPr id="7" name="Picture 6">
            <a:extLst>
              <a:ext uri="{FF2B5EF4-FFF2-40B4-BE49-F238E27FC236}">
                <a16:creationId xmlns:a16="http://schemas.microsoft.com/office/drawing/2014/main" id="{1614D6A6-0261-4A75-804D-76BC97BA8F29}"/>
              </a:ext>
            </a:extLst>
          </p:cNvPr>
          <p:cNvPicPr>
            <a:picLocks noChangeAspect="1"/>
          </p:cNvPicPr>
          <p:nvPr/>
        </p:nvPicPr>
        <p:blipFill>
          <a:blip r:embed="rId5"/>
          <a:stretch>
            <a:fillRect/>
          </a:stretch>
        </p:blipFill>
        <p:spPr>
          <a:xfrm>
            <a:off x="6367193" y="288704"/>
            <a:ext cx="2156494" cy="752091"/>
          </a:xfrm>
          <a:prstGeom prst="rect">
            <a:avLst/>
          </a:prstGeom>
        </p:spPr>
      </p:pic>
    </p:spTree>
    <p:extLst>
      <p:ext uri="{BB962C8B-B14F-4D97-AF65-F5344CB8AC3E}">
        <p14:creationId xmlns:p14="http://schemas.microsoft.com/office/powerpoint/2010/main" val="369940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4" name="Picture 13">
            <a:extLst>
              <a:ext uri="{FF2B5EF4-FFF2-40B4-BE49-F238E27FC236}">
                <a16:creationId xmlns:a16="http://schemas.microsoft.com/office/drawing/2014/main" id="{C3AB5DC3-BFD0-43B3-AF74-CA883AB1D0D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50" b="95550" l="9972" r="89958"/>
                    </a14:imgEffect>
                  </a14:imgLayer>
                </a14:imgProps>
              </a:ext>
            </a:extLst>
          </a:blip>
          <a:stretch>
            <a:fillRect/>
          </a:stretch>
        </p:blipFill>
        <p:spPr>
          <a:xfrm>
            <a:off x="686497" y="76931"/>
            <a:ext cx="3763926" cy="5323798"/>
          </a:xfrm>
          <a:prstGeom prst="rect">
            <a:avLst/>
          </a:prstGeom>
        </p:spPr>
      </p:pic>
      <p:sp>
        <p:nvSpPr>
          <p:cNvPr id="10" name="TextBox 9">
            <a:extLst>
              <a:ext uri="{FF2B5EF4-FFF2-40B4-BE49-F238E27FC236}">
                <a16:creationId xmlns:a16="http://schemas.microsoft.com/office/drawing/2014/main" id="{E9DAEA3C-A72B-4223-B5B6-97F8FDDCAEFA}"/>
              </a:ext>
            </a:extLst>
          </p:cNvPr>
          <p:cNvSpPr txBox="1"/>
          <p:nvPr/>
        </p:nvSpPr>
        <p:spPr>
          <a:xfrm>
            <a:off x="1243604" y="59330"/>
            <a:ext cx="3763926" cy="461665"/>
          </a:xfrm>
          <a:prstGeom prst="rect">
            <a:avLst/>
          </a:prstGeom>
          <a:noFill/>
        </p:spPr>
        <p:txBody>
          <a:bodyPr wrap="square" rtlCol="0">
            <a:spAutoFit/>
          </a:bodyPr>
          <a:lstStyle/>
          <a:p>
            <a:r>
              <a:rPr lang="en-US" sz="2400" dirty="0">
                <a:solidFill>
                  <a:schemeClr val="bg1"/>
                </a:solidFill>
                <a:latin typeface="HACKED" panose="02000500000000000000" pitchFamily="2" charset="0"/>
              </a:rPr>
              <a:t>App Layout~</a:t>
            </a:r>
          </a:p>
        </p:txBody>
      </p:sp>
      <p:pic>
        <p:nvPicPr>
          <p:cNvPr id="16" name="Picture 15">
            <a:extLst>
              <a:ext uri="{FF2B5EF4-FFF2-40B4-BE49-F238E27FC236}">
                <a16:creationId xmlns:a16="http://schemas.microsoft.com/office/drawing/2014/main" id="{71F4649C-CAB7-400C-A25D-A90F5348BFC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000" b="93250" l="9972" r="89958"/>
                    </a14:imgEffect>
                  </a14:imgLayer>
                </a14:imgProps>
              </a:ext>
            </a:extLst>
          </a:blip>
          <a:stretch>
            <a:fillRect/>
          </a:stretch>
        </p:blipFill>
        <p:spPr>
          <a:xfrm>
            <a:off x="3160374" y="94532"/>
            <a:ext cx="3763926" cy="5323798"/>
          </a:xfrm>
          <a:prstGeom prst="rect">
            <a:avLst/>
          </a:prstGeom>
        </p:spPr>
      </p:pic>
      <p:pic>
        <p:nvPicPr>
          <p:cNvPr id="5" name="Picture 4">
            <a:extLst>
              <a:ext uri="{FF2B5EF4-FFF2-40B4-BE49-F238E27FC236}">
                <a16:creationId xmlns:a16="http://schemas.microsoft.com/office/drawing/2014/main" id="{A167FFA6-8509-4C47-9075-74AD06577226}"/>
              </a:ext>
            </a:extLst>
          </p:cNvPr>
          <p:cNvPicPr>
            <a:picLocks noChangeAspect="1"/>
          </p:cNvPicPr>
          <p:nvPr/>
        </p:nvPicPr>
        <p:blipFill>
          <a:blip r:embed="rId7"/>
          <a:stretch>
            <a:fillRect/>
          </a:stretch>
        </p:blipFill>
        <p:spPr>
          <a:xfrm>
            <a:off x="7090207" y="59330"/>
            <a:ext cx="1958100" cy="682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F902-CD41-4F01-BE13-093B6FB2461B}"/>
              </a:ext>
            </a:extLst>
          </p:cNvPr>
          <p:cNvSpPr>
            <a:spLocks noGrp="1"/>
          </p:cNvSpPr>
          <p:nvPr>
            <p:ph type="title"/>
          </p:nvPr>
        </p:nvSpPr>
        <p:spPr/>
        <p:txBody>
          <a:bodyPr/>
          <a:lstStyle/>
          <a:p>
            <a:r>
              <a:rPr lang="en-US" dirty="0">
                <a:latin typeface="HACKED" panose="02000500000000000000" pitchFamily="2" charset="0"/>
              </a:rPr>
              <a:t>Working of Prototype </a:t>
            </a:r>
          </a:p>
        </p:txBody>
      </p:sp>
      <p:pic>
        <p:nvPicPr>
          <p:cNvPr id="4" name="20191110_114404">
            <a:hlinkClick r:id="" action="ppaction://media"/>
            <a:extLst>
              <a:ext uri="{FF2B5EF4-FFF2-40B4-BE49-F238E27FC236}">
                <a16:creationId xmlns:a16="http://schemas.microsoft.com/office/drawing/2014/main" id="{2B8850FE-1EFB-4606-94FD-3986025C14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7500" y="1003898"/>
            <a:ext cx="6177515" cy="3474852"/>
          </a:xfrm>
          <a:prstGeom prst="rect">
            <a:avLst/>
          </a:prstGeom>
        </p:spPr>
      </p:pic>
    </p:spTree>
    <p:extLst>
      <p:ext uri="{BB962C8B-B14F-4D97-AF65-F5344CB8AC3E}">
        <p14:creationId xmlns:p14="http://schemas.microsoft.com/office/powerpoint/2010/main" val="428289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39AC-E06A-4B17-801B-B7965E233551}"/>
              </a:ext>
            </a:extLst>
          </p:cNvPr>
          <p:cNvSpPr>
            <a:spLocks noGrp="1"/>
          </p:cNvSpPr>
          <p:nvPr>
            <p:ph type="title"/>
          </p:nvPr>
        </p:nvSpPr>
        <p:spPr/>
        <p:txBody>
          <a:bodyPr/>
          <a:lstStyle/>
          <a:p>
            <a:r>
              <a:rPr lang="en-US" sz="3600" dirty="0">
                <a:latin typeface="HACKED" panose="02000500000000000000" pitchFamily="2" charset="0"/>
              </a:rPr>
              <a:t>Future Improvements</a:t>
            </a:r>
          </a:p>
        </p:txBody>
      </p:sp>
      <p:sp>
        <p:nvSpPr>
          <p:cNvPr id="3" name="Text Placeholder 2">
            <a:extLst>
              <a:ext uri="{FF2B5EF4-FFF2-40B4-BE49-F238E27FC236}">
                <a16:creationId xmlns:a16="http://schemas.microsoft.com/office/drawing/2014/main" id="{823B1675-F23C-42C7-832C-A12A4EA2E3C3}"/>
              </a:ext>
            </a:extLst>
          </p:cNvPr>
          <p:cNvSpPr>
            <a:spLocks noGrp="1"/>
          </p:cNvSpPr>
          <p:nvPr>
            <p:ph type="body" idx="1"/>
          </p:nvPr>
        </p:nvSpPr>
        <p:spPr/>
        <p:txBody>
          <a:bodyPr/>
          <a:lstStyle/>
          <a:p>
            <a:r>
              <a:rPr lang="en-US" sz="2000" dirty="0">
                <a:latin typeface="Agency FB" panose="020B0503020202020204" pitchFamily="34" charset="0"/>
              </a:rPr>
              <a:t>Will add TFT display to the  shower for better and easy use.</a:t>
            </a:r>
          </a:p>
          <a:p>
            <a:r>
              <a:rPr lang="en-US" sz="2000" dirty="0">
                <a:latin typeface="Agency FB" panose="020B0503020202020204" pitchFamily="34" charset="0"/>
              </a:rPr>
              <a:t>Will  be  using Raspberry Pi/Nodemcu   so that we can get more accuracy and reliability.</a:t>
            </a:r>
          </a:p>
          <a:p>
            <a:r>
              <a:rPr lang="en-US" sz="2000" dirty="0">
                <a:latin typeface="Agency FB" panose="020B0503020202020204" pitchFamily="34" charset="0"/>
              </a:rPr>
              <a:t>The app will be connected to the shower to get data from Raspberry Pi or Nodemcu.</a:t>
            </a:r>
          </a:p>
          <a:p>
            <a:r>
              <a:rPr lang="en-US" sz="2000" dirty="0">
                <a:latin typeface="Agency FB" panose="020B0503020202020204" pitchFamily="34" charset="0"/>
              </a:rPr>
              <a:t>There will be an rewarding systemin the shower and if the person save 10 liters of water, the user will be rewarded 10 token which he/she can convert into gift cards and vouchers.</a:t>
            </a:r>
          </a:p>
          <a:p>
            <a:endParaRPr lang="en-US" dirty="0"/>
          </a:p>
        </p:txBody>
      </p:sp>
      <p:pic>
        <p:nvPicPr>
          <p:cNvPr id="6" name="Picture 5">
            <a:extLst>
              <a:ext uri="{FF2B5EF4-FFF2-40B4-BE49-F238E27FC236}">
                <a16:creationId xmlns:a16="http://schemas.microsoft.com/office/drawing/2014/main" id="{1B417E6A-44CB-4779-A473-339435E03880}"/>
              </a:ext>
            </a:extLst>
          </p:cNvPr>
          <p:cNvPicPr>
            <a:picLocks noChangeAspect="1"/>
          </p:cNvPicPr>
          <p:nvPr/>
        </p:nvPicPr>
        <p:blipFill>
          <a:blip r:embed="rId2"/>
          <a:stretch>
            <a:fillRect/>
          </a:stretch>
        </p:blipFill>
        <p:spPr>
          <a:xfrm>
            <a:off x="7090207" y="59330"/>
            <a:ext cx="1958100" cy="682900"/>
          </a:xfrm>
          <a:prstGeom prst="rect">
            <a:avLst/>
          </a:prstGeom>
        </p:spPr>
      </p:pic>
    </p:spTree>
    <p:extLst>
      <p:ext uri="{BB962C8B-B14F-4D97-AF65-F5344CB8AC3E}">
        <p14:creationId xmlns:p14="http://schemas.microsoft.com/office/powerpoint/2010/main" val="2178618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C2E60-ED03-46BE-9BBF-F9410E8E2178}"/>
              </a:ext>
            </a:extLst>
          </p:cNvPr>
          <p:cNvSpPr>
            <a:spLocks noGrp="1"/>
          </p:cNvSpPr>
          <p:nvPr>
            <p:ph type="title"/>
          </p:nvPr>
        </p:nvSpPr>
        <p:spPr/>
        <p:txBody>
          <a:bodyPr/>
          <a:lstStyle/>
          <a:p>
            <a:r>
              <a:rPr lang="en-US" sz="4000" dirty="0">
                <a:latin typeface="HACKED" panose="02000500000000000000" pitchFamily="2" charset="0"/>
              </a:rPr>
              <a:t>Marketing </a:t>
            </a:r>
          </a:p>
        </p:txBody>
      </p:sp>
      <p:sp>
        <p:nvSpPr>
          <p:cNvPr id="3" name="Text Placeholder 2">
            <a:extLst>
              <a:ext uri="{FF2B5EF4-FFF2-40B4-BE49-F238E27FC236}">
                <a16:creationId xmlns:a16="http://schemas.microsoft.com/office/drawing/2014/main" id="{14797942-B729-4E7B-9908-4C9CDF567445}"/>
              </a:ext>
            </a:extLst>
          </p:cNvPr>
          <p:cNvSpPr>
            <a:spLocks noGrp="1"/>
          </p:cNvSpPr>
          <p:nvPr>
            <p:ph type="body" idx="1"/>
          </p:nvPr>
        </p:nvSpPr>
        <p:spPr/>
        <p:txBody>
          <a:bodyPr/>
          <a:lstStyle/>
          <a:p>
            <a:r>
              <a:rPr lang="en-US" sz="2000" dirty="0"/>
              <a:t>Collaborate With Shower Companies.</a:t>
            </a:r>
          </a:p>
          <a:p>
            <a:r>
              <a:rPr lang="en-US" sz="2000" dirty="0"/>
              <a:t>Collaborate    With  Government to do Virtual Trade.</a:t>
            </a:r>
          </a:p>
        </p:txBody>
      </p:sp>
    </p:spTree>
    <p:extLst>
      <p:ext uri="{BB962C8B-B14F-4D97-AF65-F5344CB8AC3E}">
        <p14:creationId xmlns:p14="http://schemas.microsoft.com/office/powerpoint/2010/main" val="1551619147"/>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TotalTime>
  <Words>392</Words>
  <Application>Microsoft Office PowerPoint</Application>
  <PresentationFormat>On-screen Show (16:9)</PresentationFormat>
  <Paragraphs>50</Paragraphs>
  <Slides>12</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Lato</vt:lpstr>
      <vt:lpstr>Agency FB</vt:lpstr>
      <vt:lpstr>Arial</vt:lpstr>
      <vt:lpstr>HACKED</vt:lpstr>
      <vt:lpstr>Montserrat</vt:lpstr>
      <vt:lpstr>Bauhaus 93</vt:lpstr>
      <vt:lpstr>Focus</vt:lpstr>
      <vt:lpstr>Smart Sh   wer</vt:lpstr>
      <vt:lpstr>The current ideation of people-</vt:lpstr>
      <vt:lpstr>Water usage Per Bath using shower-</vt:lpstr>
      <vt:lpstr>PowerPoint Presentation</vt:lpstr>
      <vt:lpstr>So First we took FEEDBACK from our seniors so that we can know how can we improve this project~</vt:lpstr>
      <vt:lpstr>PowerPoint Presentation</vt:lpstr>
      <vt:lpstr>Working of Prototype </vt:lpstr>
      <vt:lpstr>Future Improvements</vt:lpstr>
      <vt:lpstr>Marketing </vt:lpstr>
      <vt:lpstr>Comparison</vt:lpstr>
      <vt:lpstr>3D Files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Sh  wer</dc:title>
  <cp:lastModifiedBy>Sambhav Sirohi</cp:lastModifiedBy>
  <cp:revision>28</cp:revision>
  <dcterms:modified xsi:type="dcterms:W3CDTF">2019-11-10T06:46:38Z</dcterms:modified>
</cp:coreProperties>
</file>